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  <p:sldMasterId id="2147483670" r:id="rId2"/>
    <p:sldMasterId id="2147483668" r:id="rId3"/>
  </p:sldMasterIdLst>
  <p:notesMasterIdLst>
    <p:notesMasterId r:id="rId32"/>
  </p:notesMasterIdLst>
  <p:sldIdLst>
    <p:sldId id="287" r:id="rId4"/>
    <p:sldId id="495" r:id="rId5"/>
    <p:sldId id="401" r:id="rId6"/>
    <p:sldId id="383" r:id="rId7"/>
    <p:sldId id="324" r:id="rId8"/>
    <p:sldId id="392" r:id="rId9"/>
    <p:sldId id="397" r:id="rId10"/>
    <p:sldId id="497" r:id="rId11"/>
    <p:sldId id="498" r:id="rId12"/>
    <p:sldId id="396" r:id="rId13"/>
    <p:sldId id="398" r:id="rId14"/>
    <p:sldId id="499" r:id="rId15"/>
    <p:sldId id="393" r:id="rId16"/>
    <p:sldId id="395" r:id="rId17"/>
    <p:sldId id="501" r:id="rId18"/>
    <p:sldId id="503" r:id="rId19"/>
    <p:sldId id="388" r:id="rId20"/>
    <p:sldId id="496" r:id="rId21"/>
    <p:sldId id="505" r:id="rId22"/>
    <p:sldId id="502" r:id="rId23"/>
    <p:sldId id="506" r:id="rId24"/>
    <p:sldId id="500" r:id="rId25"/>
    <p:sldId id="399" r:id="rId26"/>
    <p:sldId id="452" r:id="rId27"/>
    <p:sldId id="453" r:id="rId28"/>
    <p:sldId id="408" r:id="rId29"/>
    <p:sldId id="307" r:id="rId30"/>
    <p:sldId id="292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  <p:embeddedFont>
      <p:font typeface="Courier Std" panose="02070409020205020404" pitchFamily="49" charset="0"/>
      <p:regular r:id="rId40"/>
      <p:bold r:id="rId41"/>
      <p:italic r:id="rId42"/>
      <p:boldItalic r:id="rId43"/>
    </p:embeddedFont>
    <p:embeddedFont>
      <p:font typeface="Georgia" panose="02040502050405020303" pitchFamily="18" charset="0"/>
      <p:regular r:id="rId44"/>
      <p:bold r:id="rId45"/>
      <p:italic r:id="rId46"/>
      <p:boldItalic r:id="rId47"/>
    </p:embeddedFont>
    <p:embeddedFont>
      <p:font typeface="Nunito Sans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lipe" initials="F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58A"/>
    <a:srgbClr val="FF9933"/>
    <a:srgbClr val="DDDDDD"/>
    <a:srgbClr val="EEAAF0"/>
    <a:srgbClr val="FF0066"/>
    <a:srgbClr val="FF5050"/>
    <a:srgbClr val="1B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A7377D-431C-440B-9048-50641672AB03}">
  <a:tblStyle styleId="{D8A7377D-431C-440B-9048-50641672AB0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8695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4995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4323-D7FF-4CE8-BEF6-894599C1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C5CE-7EC7-4CCE-8915-787DE67E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6B1-DE94-424E-A791-CA694C2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C51D-EC91-41CC-A6E1-6F770E2C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E6DD-BBC0-4134-ADB4-7003A1FA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28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00E4-61BD-4491-938B-4C9D432B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AB02A-485C-4667-BB04-F4FC0D194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C94F7-F5F7-46B2-BE40-6C6432C1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BFAE-97EC-41CD-BF60-2EE52356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8BC9B-2230-4C79-899D-71D59B2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22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17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17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67" r:id="rId2"/>
    <p:sldLayoutId id="2147483657" r:id="rId3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49" r:id="rId2"/>
    <p:sldLayoutId id="214748366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0/02/applying-mathematics-to-web-design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264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ECD9A-0CB3-4EA6-8C14-0A24C0C63333}"/>
              </a:ext>
            </a:extLst>
          </p:cNvPr>
          <p:cNvSpPr txBox="1"/>
          <p:nvPr/>
        </p:nvSpPr>
        <p:spPr>
          <a:xfrm>
            <a:off x="1448594" y="519919"/>
            <a:ext cx="334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pt-PT" dirty="0"/>
              <a:t>Trigonometric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031A3-3CE4-47F6-9252-633F43591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1161465"/>
            <a:ext cx="3895725" cy="1466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C9B66-3305-4C52-96AF-DBA6EEBE3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60" y="2849362"/>
            <a:ext cx="6314237" cy="60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A27FB-540E-4C7A-9CF9-6FE0CCEED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610" y="3423758"/>
            <a:ext cx="1707243" cy="1110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3FF63E-449F-4A9D-A7AB-B1664F66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497" y="3389853"/>
            <a:ext cx="1935522" cy="1144868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107A7-9C5C-44DF-8AAB-C6F9E9DEA8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238"/>
          <a:stretch/>
        </p:blipFill>
        <p:spPr>
          <a:xfrm>
            <a:off x="3232006" y="3692592"/>
            <a:ext cx="1935523" cy="442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7C7C3-C33B-4160-A7E8-FB0FE8302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90" y="3647081"/>
            <a:ext cx="188023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14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1678F5-FFB3-4986-B916-95C2B1A2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335" y="344215"/>
            <a:ext cx="1994518" cy="4242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9254C-A3E5-4E9B-82C4-4488E2AB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594" y="671667"/>
            <a:ext cx="2208549" cy="39063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C7A4B7-7E4C-4394-BF36-BA5C3537B79F}"/>
              </a:ext>
            </a:extLst>
          </p:cNvPr>
          <p:cNvSpPr txBox="1"/>
          <p:nvPr/>
        </p:nvSpPr>
        <p:spPr>
          <a:xfrm>
            <a:off x="1741394" y="326118"/>
            <a:ext cx="4101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Exercises</a:t>
            </a:r>
            <a:r>
              <a:rPr lang="en-US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112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1678F5-FFB3-4986-B916-95C2B1A2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00" y="344006"/>
            <a:ext cx="1994518" cy="4242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9254C-A3E5-4E9B-82C4-4488E2AB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594" y="671667"/>
            <a:ext cx="2208549" cy="39063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C7A4B7-7E4C-4394-BF36-BA5C3537B79F}"/>
              </a:ext>
            </a:extLst>
          </p:cNvPr>
          <p:cNvSpPr txBox="1"/>
          <p:nvPr/>
        </p:nvSpPr>
        <p:spPr>
          <a:xfrm>
            <a:off x="1741394" y="326118"/>
            <a:ext cx="4101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Exercises</a:t>
            </a:r>
            <a:r>
              <a:rPr lang="en-US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7B512-19ED-483F-8310-61EFBA4E9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244" y="889017"/>
            <a:ext cx="1570225" cy="537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8D271E-E044-46A9-BD94-25467EB79581}"/>
              </a:ext>
            </a:extLst>
          </p:cNvPr>
          <p:cNvSpPr txBox="1"/>
          <p:nvPr/>
        </p:nvSpPr>
        <p:spPr>
          <a:xfrm>
            <a:off x="3112826" y="1356585"/>
            <a:ext cx="946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#55.2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2A7E2-0796-41DE-97E5-B7C35FC1B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565" y="979085"/>
            <a:ext cx="1400935" cy="5313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5518D2-8879-427C-AA97-17549EA2620D}"/>
              </a:ext>
            </a:extLst>
          </p:cNvPr>
          <p:cNvSpPr txBox="1"/>
          <p:nvPr/>
        </p:nvSpPr>
        <p:spPr>
          <a:xfrm>
            <a:off x="7301486" y="1426046"/>
            <a:ext cx="946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#42.7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B718BAA-7761-426D-AAA5-F33496C1A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120" y="3138236"/>
            <a:ext cx="1400935" cy="5313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66ABCE-82D9-458A-9615-95BDE2BD8B04}"/>
              </a:ext>
            </a:extLst>
          </p:cNvPr>
          <p:cNvSpPr txBox="1"/>
          <p:nvPr/>
        </p:nvSpPr>
        <p:spPr>
          <a:xfrm>
            <a:off x="2758491" y="3675611"/>
            <a:ext cx="946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#57.99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0E0250-7E04-4420-970B-506DA3352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669" y="3138236"/>
            <a:ext cx="1400935" cy="5313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4158C5-F6EC-45DA-AF5C-BBAA4B50F282}"/>
              </a:ext>
            </a:extLst>
          </p:cNvPr>
          <p:cNvSpPr txBox="1"/>
          <p:nvPr/>
        </p:nvSpPr>
        <p:spPr>
          <a:xfrm>
            <a:off x="6566698" y="3700578"/>
            <a:ext cx="946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#20.1</a:t>
            </a:r>
          </a:p>
        </p:txBody>
      </p:sp>
    </p:spTree>
    <p:extLst>
      <p:ext uri="{BB962C8B-B14F-4D97-AF65-F5344CB8AC3E}">
        <p14:creationId xmlns:p14="http://schemas.microsoft.com/office/powerpoint/2010/main" val="2183172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31344-99B6-4C63-ACCD-2D05F05780FA}"/>
              </a:ext>
            </a:extLst>
          </p:cNvPr>
          <p:cNvSpPr txBox="1"/>
          <p:nvPr/>
        </p:nvSpPr>
        <p:spPr>
          <a:xfrm>
            <a:off x="1280069" y="92923"/>
            <a:ext cx="68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Most used angles in math located in the first quadrant 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844C0-B59C-4752-8C54-954A11D6E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8" y="2571750"/>
            <a:ext cx="5257774" cy="1994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7610B5-B7B5-40DF-9CE4-CFAA787DD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95" y="649334"/>
            <a:ext cx="2267347" cy="1922416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7C543336-959C-4623-9867-F9C772D6CEB2}"/>
              </a:ext>
            </a:extLst>
          </p:cNvPr>
          <p:cNvSpPr/>
          <p:nvPr/>
        </p:nvSpPr>
        <p:spPr>
          <a:xfrm>
            <a:off x="5404169" y="555314"/>
            <a:ext cx="3676769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numpy.set_printoptions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(precision=2)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numpy.set_printoptions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(formatter={"float":'{:0.2f}'.format})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([0,30,45,60,90])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print('Sine of different angles:')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Convert to radians by multiplying  to pi/180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/180), "\n")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print("Cosine values for angles in array:")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/180), "\n")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print('Tangent values for given angles:')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np.tan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/180))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" b="-1"/>
          <a:stretch/>
        </p:blipFill>
        <p:spPr bwMode="auto">
          <a:xfrm>
            <a:off x="5404169" y="4007641"/>
            <a:ext cx="2418668" cy="109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683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5921FF-DEBA-4B7F-AE7C-AAEC84D7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095" y="669105"/>
            <a:ext cx="3180388" cy="26960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21A047-9F8D-4A75-A1D2-1E3F9DEB37F5}"/>
              </a:ext>
            </a:extLst>
          </p:cNvPr>
          <p:cNvSpPr txBox="1"/>
          <p:nvPr/>
        </p:nvSpPr>
        <p:spPr>
          <a:xfrm>
            <a:off x="1301493" y="188257"/>
            <a:ext cx="4583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Trigonometric relation in the circle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428E6-4018-45DD-9568-C55551912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02" y="3409758"/>
            <a:ext cx="6713362" cy="13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39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ECD9A-0CB3-4EA6-8C14-0A24C0C63333}"/>
              </a:ext>
            </a:extLst>
          </p:cNvPr>
          <p:cNvSpPr txBox="1"/>
          <p:nvPr/>
        </p:nvSpPr>
        <p:spPr>
          <a:xfrm>
            <a:off x="1661345" y="451777"/>
            <a:ext cx="422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tx1"/>
                </a:solidFill>
              </a:rPr>
              <a:t>Periodic functions definition 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959D5-A717-4BF5-ABD0-EB8231781D86}"/>
              </a:ext>
            </a:extLst>
          </p:cNvPr>
          <p:cNvSpPr txBox="1"/>
          <p:nvPr/>
        </p:nvSpPr>
        <p:spPr>
          <a:xfrm>
            <a:off x="988999" y="1022905"/>
            <a:ext cx="7398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periodic function </a:t>
            </a:r>
            <a:r>
              <a:rPr lang="en-US" dirty="0"/>
              <a:t>occurs when a specific horizontal shift, </a:t>
            </a:r>
            <a:r>
              <a:rPr lang="en-US" i="1" dirty="0"/>
              <a:t>P</a:t>
            </a:r>
            <a:r>
              <a:rPr lang="en-US" dirty="0"/>
              <a:t>, results in the original</a:t>
            </a:r>
          </a:p>
          <a:p>
            <a:r>
              <a:rPr lang="en-US" dirty="0"/>
              <a:t>function; where </a:t>
            </a:r>
            <a:r>
              <a:rPr lang="en-US" i="1" dirty="0"/>
              <a:t>f </a:t>
            </a:r>
            <a:r>
              <a:rPr lang="en-US" dirty="0"/>
              <a:t>(</a:t>
            </a:r>
            <a:r>
              <a:rPr lang="en-US" i="1" dirty="0"/>
              <a:t>x +</a:t>
            </a:r>
            <a:r>
              <a:rPr lang="en-US" dirty="0"/>
              <a:t> </a:t>
            </a:r>
            <a:r>
              <a:rPr lang="en-US" i="1" dirty="0"/>
              <a:t>P</a:t>
            </a:r>
            <a:r>
              <a:rPr lang="en-US" dirty="0"/>
              <a:t>) = </a:t>
            </a:r>
            <a:r>
              <a:rPr lang="en-US" i="1" dirty="0"/>
              <a:t>f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for all values of </a:t>
            </a:r>
            <a:r>
              <a:rPr lang="en-US" i="1" dirty="0"/>
              <a:t>x</a:t>
            </a:r>
            <a:r>
              <a:rPr lang="en-US" dirty="0"/>
              <a:t>. When this occurs we call the</a:t>
            </a:r>
          </a:p>
          <a:p>
            <a:r>
              <a:rPr lang="en-US" dirty="0"/>
              <a:t>horizontal shift the </a:t>
            </a:r>
            <a:r>
              <a:rPr lang="en-US" b="1" dirty="0"/>
              <a:t>period </a:t>
            </a:r>
            <a:r>
              <a:rPr lang="en-US" dirty="0"/>
              <a:t>of the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3E372-5187-4A97-B138-0D9B4D35E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36" y="1906811"/>
            <a:ext cx="2434123" cy="2668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B8093-1C48-4699-B290-1CD9C2FE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062" y="2340378"/>
            <a:ext cx="3311763" cy="18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40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ECD9A-0CB3-4EA6-8C14-0A24C0C63333}"/>
              </a:ext>
            </a:extLst>
          </p:cNvPr>
          <p:cNvSpPr txBox="1"/>
          <p:nvPr/>
        </p:nvSpPr>
        <p:spPr>
          <a:xfrm>
            <a:off x="1661345" y="451777"/>
            <a:ext cx="432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tx1"/>
                </a:solidFill>
              </a:rPr>
              <a:t>Periodic functions definition 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959D5-A717-4BF5-ABD0-EB8231781D86}"/>
              </a:ext>
            </a:extLst>
          </p:cNvPr>
          <p:cNvSpPr txBox="1"/>
          <p:nvPr/>
        </p:nvSpPr>
        <p:spPr>
          <a:xfrm>
            <a:off x="988999" y="1022905"/>
            <a:ext cx="7398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periodic function </a:t>
            </a:r>
            <a:r>
              <a:rPr lang="en-US" dirty="0"/>
              <a:t>occurs when a specific horizontal shift, </a:t>
            </a:r>
            <a:r>
              <a:rPr lang="en-US" i="1" dirty="0"/>
              <a:t>P</a:t>
            </a:r>
            <a:r>
              <a:rPr lang="en-US" dirty="0"/>
              <a:t>, results in the original</a:t>
            </a:r>
          </a:p>
          <a:p>
            <a:r>
              <a:rPr lang="en-US" dirty="0"/>
              <a:t>function; where </a:t>
            </a:r>
            <a:r>
              <a:rPr lang="en-US" i="1" dirty="0"/>
              <a:t>f </a:t>
            </a:r>
            <a:r>
              <a:rPr lang="en-US" dirty="0"/>
              <a:t>(</a:t>
            </a:r>
            <a:r>
              <a:rPr lang="en-US" i="1" dirty="0"/>
              <a:t>x +</a:t>
            </a:r>
            <a:r>
              <a:rPr lang="en-US" dirty="0"/>
              <a:t> </a:t>
            </a:r>
            <a:r>
              <a:rPr lang="en-US" i="1" dirty="0"/>
              <a:t>P</a:t>
            </a:r>
            <a:r>
              <a:rPr lang="en-US" dirty="0"/>
              <a:t>) = </a:t>
            </a:r>
            <a:r>
              <a:rPr lang="en-US" i="1" dirty="0"/>
              <a:t>f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for all values of </a:t>
            </a:r>
            <a:r>
              <a:rPr lang="en-US" i="1" dirty="0"/>
              <a:t>x</a:t>
            </a:r>
            <a:r>
              <a:rPr lang="en-US" dirty="0"/>
              <a:t>. When this occurs we call the</a:t>
            </a:r>
          </a:p>
          <a:p>
            <a:r>
              <a:rPr lang="en-US" dirty="0"/>
              <a:t>horizontal shift the </a:t>
            </a:r>
            <a:r>
              <a:rPr lang="en-US" b="1" dirty="0"/>
              <a:t>period </a:t>
            </a:r>
            <a:r>
              <a:rPr lang="en-US" dirty="0"/>
              <a:t>of the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3E372-5187-4A97-B138-0D9B4D35E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36" y="1906811"/>
            <a:ext cx="2434123" cy="2668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B8093-1C48-4699-B290-1CD9C2FE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062" y="2340378"/>
            <a:ext cx="3311763" cy="180104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00D6D5-1C93-4BD2-A69F-DDB29C44D546}"/>
              </a:ext>
            </a:extLst>
          </p:cNvPr>
          <p:cNvCxnSpPr/>
          <p:nvPr/>
        </p:nvCxnSpPr>
        <p:spPr>
          <a:xfrm flipH="1">
            <a:off x="2473036" y="2057400"/>
            <a:ext cx="1004455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9A282C-BC29-42DE-87B6-80873CD61529}"/>
              </a:ext>
            </a:extLst>
          </p:cNvPr>
          <p:cNvCxnSpPr/>
          <p:nvPr/>
        </p:nvCxnSpPr>
        <p:spPr>
          <a:xfrm>
            <a:off x="2549236" y="2015836"/>
            <a:ext cx="983673" cy="1122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22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ECD9A-0CB3-4EA6-8C14-0A24C0C63333}"/>
              </a:ext>
            </a:extLst>
          </p:cNvPr>
          <p:cNvSpPr txBox="1"/>
          <p:nvPr/>
        </p:nvSpPr>
        <p:spPr>
          <a:xfrm>
            <a:off x="1630877" y="349047"/>
            <a:ext cx="3344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tx1"/>
                </a:solidFill>
              </a:rPr>
              <a:t>Periodic functions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8C9C5-322B-471F-BBED-7E138BFDF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" t="5181"/>
          <a:stretch/>
        </p:blipFill>
        <p:spPr>
          <a:xfrm>
            <a:off x="2639290" y="749157"/>
            <a:ext cx="3230195" cy="2023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FF27C-289D-4BA1-A3BA-39E1D606E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37" y="2609389"/>
            <a:ext cx="4441963" cy="1583172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24159-B784-4F32-B667-C4ED0C2B5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864" y="2272403"/>
            <a:ext cx="3847191" cy="2100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769EB5-055E-413F-B75D-734EBAD4B17C}"/>
              </a:ext>
            </a:extLst>
          </p:cNvPr>
          <p:cNvSpPr txBox="1"/>
          <p:nvPr/>
        </p:nvSpPr>
        <p:spPr>
          <a:xfrm>
            <a:off x="5869485" y="4326046"/>
            <a:ext cx="2590800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Degrees representation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146D30-DFAE-46C3-AD6F-E92EA85A49A3}"/>
              </a:ext>
            </a:extLst>
          </p:cNvPr>
          <p:cNvSpPr txBox="1"/>
          <p:nvPr/>
        </p:nvSpPr>
        <p:spPr>
          <a:xfrm>
            <a:off x="1436002" y="4143264"/>
            <a:ext cx="2590800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radians representation </a:t>
            </a:r>
          </a:p>
        </p:txBody>
      </p:sp>
    </p:spTree>
    <p:extLst>
      <p:ext uri="{BB962C8B-B14F-4D97-AF65-F5344CB8AC3E}">
        <p14:creationId xmlns:p14="http://schemas.microsoft.com/office/powerpoint/2010/main" val="2719292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5" name="Imagem 7">
            <a:extLst>
              <a:ext uri="{FF2B5EF4-FFF2-40B4-BE49-F238E27FC236}">
                <a16:creationId xmlns:a16="http://schemas.microsoft.com/office/drawing/2014/main" id="{9C7C6075-7F95-401B-A3B4-6FBE81C6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3" y="352449"/>
            <a:ext cx="8091714" cy="39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0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AC494-FF88-4CA2-B88C-995DABD7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84" y="709994"/>
            <a:ext cx="2968597" cy="16612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927C01-3710-4126-A35C-E4488683CB2E}"/>
              </a:ext>
            </a:extLst>
          </p:cNvPr>
          <p:cNvSpPr/>
          <p:nvPr/>
        </p:nvSpPr>
        <p:spPr>
          <a:xfrm>
            <a:off x="4390098" y="555314"/>
            <a:ext cx="4436786" cy="16927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np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(-2*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2*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40)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x1 = np.rad2deg(x)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(x1,y)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('degree')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('cos(x)')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0EF9C-1EEF-4B7C-A892-9B7E87527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399" y="2826838"/>
            <a:ext cx="2752566" cy="18021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F46B4A-2E16-4142-BCE6-16F885C2ADFC}"/>
              </a:ext>
            </a:extLst>
          </p:cNvPr>
          <p:cNvSpPr/>
          <p:nvPr/>
        </p:nvSpPr>
        <p:spPr>
          <a:xfrm>
            <a:off x="4324307" y="2832091"/>
            <a:ext cx="4436786" cy="14927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np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(-2*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2*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40)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('radians')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('cos(x)')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BC73F-8A79-44AB-A741-19CE9914C0F3}"/>
              </a:ext>
            </a:extLst>
          </p:cNvPr>
          <p:cNvSpPr txBox="1"/>
          <p:nvPr/>
        </p:nvSpPr>
        <p:spPr>
          <a:xfrm>
            <a:off x="1447800" y="384569"/>
            <a:ext cx="2694709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cos (x) in degrees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F0A246-6F7F-4F8D-829F-02AAEBA748D3}"/>
              </a:ext>
            </a:extLst>
          </p:cNvPr>
          <p:cNvSpPr txBox="1"/>
          <p:nvPr/>
        </p:nvSpPr>
        <p:spPr>
          <a:xfrm>
            <a:off x="1436510" y="2506938"/>
            <a:ext cx="2694709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cos (x) in radians</a:t>
            </a:r>
          </a:p>
        </p:txBody>
      </p:sp>
    </p:spTree>
    <p:extLst>
      <p:ext uri="{BB962C8B-B14F-4D97-AF65-F5344CB8AC3E}">
        <p14:creationId xmlns:p14="http://schemas.microsoft.com/office/powerpoint/2010/main" val="1791706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E010FE-F496-4D41-907A-E093C692BE11}"/>
              </a:ext>
            </a:extLst>
          </p:cNvPr>
          <p:cNvSpPr txBox="1"/>
          <p:nvPr/>
        </p:nvSpPr>
        <p:spPr>
          <a:xfrm>
            <a:off x="700393" y="533332"/>
            <a:ext cx="387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Radicals – exercises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9336E8CF-D1E3-41E6-81E5-2417791B1F6A}"/>
                  </a:ext>
                </a:extLst>
              </p:cNvPr>
              <p:cNvSpPr txBox="1"/>
              <p:nvPr/>
            </p:nvSpPr>
            <p:spPr bwMode="auto">
              <a:xfrm>
                <a:off x="1406105" y="1048533"/>
                <a:ext cx="6674636" cy="349490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"/>
                  <a:t>1. </a:t>
                </a:r>
                <a14:m>
                  <m:oMath xmlns:m="http://schemas.openxmlformats.org/officeDocument/2006/math">
                    <m:r>
                      <a:rPr lang="" sz="1200" i="1">
                        <a:latin typeface="Cambria Math"/>
                      </a:rPr>
                      <m:t>3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i="1">
                            <a:latin typeface="Cambria Math"/>
                          </a:rPr>
                          <m:t>12</m:t>
                        </m:r>
                      </m:e>
                    </m:rad>
                  </m:oMath>
                </a14:m>
                <a:r>
                  <a:rPr lang="" dirty="0"/>
                  <a:t> 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i="1" dirty="0">
                        <a:latin typeface="Cambria Math"/>
                      </a:rPr>
                      <m:t>6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3</m:t>
                        </m:r>
                      </m:e>
                    </m:rad>
                    <m:r>
                      <a:rPr lang="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			2. </a:t>
                </a:r>
                <a14:m>
                  <m:oMath xmlns:m="http://schemas.openxmlformats.org/officeDocument/2006/math">
                    <m:r>
                      <a:rPr lang="" sz="1200" dirty="0">
                        <a:latin typeface="Cambria Math"/>
                      </a:rPr>
                      <m:t>6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i="1">
                            <a:latin typeface="Cambria Math"/>
                          </a:rPr>
                          <m:t>12</m:t>
                        </m:r>
                        <m:r>
                          <a:rPr lang="" sz="1200" b="0" i="1" smtClean="0">
                            <a:latin typeface="Cambria Math"/>
                          </a:rPr>
                          <m:t>8</m:t>
                        </m:r>
                      </m:e>
                    </m:rad>
                  </m:oMath>
                </a14:m>
                <a:r>
                  <a:rPr lang="" dirty="0"/>
                  <a:t> 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i="1" dirty="0">
                        <a:latin typeface="Cambria Math"/>
                      </a:rPr>
                      <m:t>4</m:t>
                    </m:r>
                    <m:r>
                      <a:rPr lang="" b="0" i="1" dirty="0" smtClean="0">
                        <a:latin typeface="Cambria Math"/>
                      </a:rPr>
                      <m:t>8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i="1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endParaRPr lang="" dirty="0"/>
              </a:p>
              <a:p>
                <a:pPr marL="342900" indent="-342900">
                  <a:buAutoNum type="arabicPeriod"/>
                </a:pPr>
                <a:endParaRPr lang="" dirty="0"/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r>
                  <a:rPr lang="" dirty="0"/>
                  <a:t>3. 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7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i="1">
                            <a:latin typeface="Cambria Math"/>
                          </a:rPr>
                          <m:t>12</m:t>
                        </m:r>
                        <m:r>
                          <a:rPr lang="" sz="1200" b="0" i="1" smtClean="0">
                            <a:latin typeface="Cambria Math"/>
                          </a:rPr>
                          <m:t>8</m:t>
                        </m:r>
                      </m:e>
                    </m:rad>
                    <m:r>
                      <a:rPr lang="" sz="1200" i="1">
                        <a:latin typeface="Cambria Math"/>
                      </a:rPr>
                      <m:t> </m:t>
                    </m:r>
                  </m:oMath>
                </a14:m>
                <a:r>
                  <a:rPr lang="" sz="1200" dirty="0"/>
                  <a:t> 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56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	</a:t>
                </a:r>
                <a:r>
                  <a:rPr lang=""/>
                  <a:t>	</a:t>
                </a:r>
                <a:r>
                  <a:rPr lang="" dirty="0"/>
                  <a:t>	4. 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−8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392</m:t>
                        </m:r>
                      </m:e>
                    </m:rad>
                  </m:oMath>
                </a14:m>
                <a:r>
                  <a:rPr lang="" dirty="0"/>
                  <a:t> 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dirty="0">
                        <a:latin typeface="Cambria Math"/>
                      </a:rPr>
                      <m:t>−</m:t>
                    </m:r>
                    <m:r>
                      <a:rPr lang="" b="0" i="0" dirty="0" smtClean="0">
                        <a:latin typeface="Cambria Math"/>
                      </a:rPr>
                      <m:t>112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i="1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endParaRPr lang="" dirty="0"/>
              </a:p>
              <a:p>
                <a:endParaRPr lang="" dirty="0"/>
              </a:p>
              <a:p>
                <a:endParaRPr lang="en-US" dirty="0"/>
              </a:p>
              <a:p>
                <a:r>
                  <a:rPr lang="" dirty="0"/>
                  <a:t>5. 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−7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63</m:t>
                        </m:r>
                      </m:e>
                    </m:rad>
                    <m:r>
                      <a:rPr lang="" sz="1200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−21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7</m:t>
                        </m:r>
                      </m:e>
                    </m:rad>
                    <m:r>
                      <a:rPr lang="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			6.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192</m:t>
                        </m:r>
                        <m:r>
                          <a:rPr lang="" sz="1200" b="0" i="1" smtClean="0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r>
                  <a:rPr lang="" dirty="0"/>
                  <a:t> 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8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3</m:t>
                        </m:r>
                        <m:r>
                          <a:rPr lang="" b="0" i="1" smtClean="0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endParaRPr lang="" dirty="0"/>
              </a:p>
              <a:p>
                <a:endParaRPr lang="" dirty="0"/>
              </a:p>
              <a:p>
                <a:endParaRPr lang="" dirty="0"/>
              </a:p>
              <a:p>
                <a:r>
                  <a:rPr lang=""/>
                  <a:t>7.</a:t>
                </a:r>
                <a:r>
                  <a:rPr lang="" sz="120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343</m:t>
                        </m:r>
                        <m:r>
                          <a:rPr lang="" sz="1200" b="0" i="1" smtClean="0">
                            <a:latin typeface="Cambria Math"/>
                          </a:rPr>
                          <m:t>𝑏</m:t>
                        </m:r>
                      </m:e>
                    </m:rad>
                  </m:oMath>
                </a14:m>
                <a:r>
                  <a:rPr lang="" sz="1200" dirty="0"/>
                  <a:t>  </a:t>
                </a:r>
                <a:r>
                  <a:rPr lang="" sz="1100" dirty="0"/>
                  <a:t>#</a:t>
                </a:r>
                <a:r>
                  <a:rPr lang="" sz="1200" dirty="0"/>
                  <a:t> </a:t>
                </a:r>
                <a14:m>
                  <m:oMath xmlns:m="http://schemas.openxmlformats.org/officeDocument/2006/math">
                    <m:r>
                      <a:rPr lang="" sz="1200" b="0" i="0" smtClean="0">
                        <a:latin typeface="Cambria Math"/>
                      </a:rPr>
                      <m:t>7</m:t>
                    </m:r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7</m:t>
                        </m:r>
                        <m:r>
                          <a:rPr lang="" sz="1200" b="0" i="1" smtClean="0">
                            <a:latin typeface="Cambria Math"/>
                          </a:rPr>
                          <m:t>𝑏</m:t>
                        </m:r>
                      </m:e>
                    </m:rad>
                    <m:r>
                      <a:rPr lang="" sz="1200" i="1">
                        <a:latin typeface="Cambria Math"/>
                      </a:rPr>
                      <m:t> </m:t>
                    </m:r>
                  </m:oMath>
                </a14:m>
                <a:r>
                  <a:rPr lang="" dirty="0"/>
                  <a:t>			8.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196</m:t>
                        </m:r>
                        <m:sSup>
                          <m:sSup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sz="12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" sz="1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" dirty="0"/>
                  <a:t> 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14</m:t>
                    </m:r>
                  </m:oMath>
                </a14:m>
                <a:r>
                  <a:rPr lang="" dirty="0"/>
                  <a:t>v</a:t>
                </a:r>
              </a:p>
              <a:p>
                <a:pPr marL="342900" indent="-342900">
                  <a:buAutoNum type="arabicPeriod" startAt="7"/>
                </a:pPr>
                <a:endParaRPr lang="" dirty="0"/>
              </a:p>
              <a:p>
                <a:pPr marL="342900" indent="-342900">
                  <a:buAutoNum type="arabicPeriod" startAt="7"/>
                </a:pPr>
                <a:endParaRPr lang="" dirty="0"/>
              </a:p>
              <a:p>
                <a:r>
                  <a:rPr lang="" dirty="0"/>
                  <a:t>9.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100</m:t>
                        </m:r>
                        <m:sSup>
                          <m:sSup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sz="12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" sz="12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rad>
                  </m:oMath>
                </a14:m>
                <a:r>
                  <a:rPr lang="" sz="1200" dirty="0"/>
                  <a:t> 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/>
                      </a:rPr>
                      <m:t>10</m:t>
                    </m:r>
                    <m:r>
                      <m:rPr>
                        <m:sty m:val="p"/>
                      </m:rPr>
                      <a:rPr lang="" b="0" i="0" smtClean="0">
                        <a:latin typeface="Cambria Math"/>
                      </a:rPr>
                      <m:t>n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𝑛</m:t>
                        </m:r>
                      </m:e>
                    </m:rad>
                    <m:r>
                      <a:rPr lang="" i="1">
                        <a:latin typeface="Cambria Math"/>
                      </a:rPr>
                      <m:t> </m:t>
                    </m:r>
                  </m:oMath>
                </a14:m>
                <a:r>
                  <a:rPr lang=""/>
                  <a:t>			</a:t>
                </a:r>
                <a:r>
                  <a:rPr lang="" dirty="0"/>
                  <a:t>10.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sz="1200" b="0" i="1" smtClean="0">
                            <a:latin typeface="Cambria Math"/>
                          </a:rPr>
                          <m:t>200</m:t>
                        </m:r>
                        <m:sSup>
                          <m:sSup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sz="1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" sz="12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rad>
                  </m:oMath>
                </a14:m>
                <a:r>
                  <a:rPr lang="" dirty="0"/>
                  <a:t> </a:t>
                </a:r>
                <a:r>
                  <a:rPr lang="" sz="1200" dirty="0"/>
                  <a:t>#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dirty="0">
                        <a:latin typeface="Cambria Math"/>
                      </a:rPr>
                      <m:t>1</m:t>
                    </m:r>
                    <m:r>
                      <a:rPr lang="" b="0" i="0" dirty="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" i="1" dirty="0">
                        <a:latin typeface="Cambria Math"/>
                      </a:rPr>
                      <m:t>a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" b="0" i="1" smtClean="0">
                            <a:latin typeface="Cambria Math"/>
                          </a:rPr>
                          <m:t>2</m:t>
                        </m:r>
                        <m:r>
                          <a:rPr lang="" b="0" i="1" smtClean="0">
                            <a:latin typeface="Cambria Math"/>
                          </a:rPr>
                          <m:t>𝑎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336E8CF-D1E3-41E6-81E5-2417791B1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6105" y="1048533"/>
                <a:ext cx="6674636" cy="3494907"/>
              </a:xfrm>
              <a:prstGeom prst="rect">
                <a:avLst/>
              </a:prstGeom>
              <a:blipFill rotWithShape="1">
                <a:blip r:embed="rId3"/>
                <a:stretch>
                  <a:fillRect l="-2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461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ECD9A-0CB3-4EA6-8C14-0A24C0C63333}"/>
              </a:ext>
            </a:extLst>
          </p:cNvPr>
          <p:cNvSpPr txBox="1"/>
          <p:nvPr/>
        </p:nvSpPr>
        <p:spPr>
          <a:xfrm>
            <a:off x="1661345" y="451777"/>
            <a:ext cx="3344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tx1"/>
                </a:solidFill>
              </a:rPr>
              <a:t>Periodic functions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81A72-C3E6-45E7-831A-C69F9091C28A}"/>
              </a:ext>
            </a:extLst>
          </p:cNvPr>
          <p:cNvSpPr txBox="1"/>
          <p:nvPr/>
        </p:nvSpPr>
        <p:spPr>
          <a:xfrm>
            <a:off x="910743" y="1037685"/>
            <a:ext cx="3782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shift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ED3C5-42DB-4A49-89CB-BEA8591C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727" y="1016061"/>
            <a:ext cx="6134100" cy="2486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06C511-D729-4F36-9BA2-5FBF5A6F5F86}"/>
                  </a:ext>
                </a:extLst>
              </p:cNvPr>
              <p:cNvSpPr txBox="1"/>
              <p:nvPr/>
            </p:nvSpPr>
            <p:spPr>
              <a:xfrm>
                <a:off x="2536727" y="3849309"/>
                <a:ext cx="121020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06C511-D729-4F36-9BA2-5FBF5A6F5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727" y="3849309"/>
                <a:ext cx="1210203" cy="304186"/>
              </a:xfrm>
              <a:prstGeom prst="rect">
                <a:avLst/>
              </a:prstGeom>
              <a:blipFill>
                <a:blip r:embed="rId4"/>
                <a:stretch>
                  <a:fillRect l="-9045" t="-4000" r="-50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FC003A-6D0E-46ED-8688-D86C8A82FDAE}"/>
                  </a:ext>
                </a:extLst>
              </p:cNvPr>
              <p:cNvSpPr txBox="1"/>
              <p:nvPr/>
            </p:nvSpPr>
            <p:spPr>
              <a:xfrm>
                <a:off x="5015102" y="3910524"/>
                <a:ext cx="15275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FC003A-6D0E-46ED-8688-D86C8A82F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102" y="3910524"/>
                <a:ext cx="1527598" cy="215444"/>
              </a:xfrm>
              <a:prstGeom prst="rect">
                <a:avLst/>
              </a:prstGeom>
              <a:blipFill>
                <a:blip r:embed="rId5"/>
                <a:stretch>
                  <a:fillRect l="-7200" t="-25000" r="-360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806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ECD9A-0CB3-4EA6-8C14-0A24C0C63333}"/>
              </a:ext>
            </a:extLst>
          </p:cNvPr>
          <p:cNvSpPr txBox="1"/>
          <p:nvPr/>
        </p:nvSpPr>
        <p:spPr>
          <a:xfrm>
            <a:off x="1661345" y="451777"/>
            <a:ext cx="5018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tx1"/>
                </a:solidFill>
              </a:rPr>
              <a:t>Periodic functions – exercises spyder 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D612E2-B676-41DF-893C-F59F4184143E}"/>
                  </a:ext>
                </a:extLst>
              </p:cNvPr>
              <p:cNvSpPr txBox="1"/>
              <p:nvPr/>
            </p:nvSpPr>
            <p:spPr>
              <a:xfrm>
                <a:off x="910743" y="1120332"/>
                <a:ext cx="121020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D612E2-B676-41DF-893C-F59F4184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3" y="1120332"/>
                <a:ext cx="1210203" cy="304186"/>
              </a:xfrm>
              <a:prstGeom prst="rect">
                <a:avLst/>
              </a:prstGeom>
              <a:blipFill>
                <a:blip r:embed="rId3"/>
                <a:stretch>
                  <a:fillRect l="-9045" t="-4000" r="-50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7FFB2-314B-4E72-8818-D7FB882913F9}"/>
                  </a:ext>
                </a:extLst>
              </p:cNvPr>
              <p:cNvSpPr txBox="1"/>
              <p:nvPr/>
            </p:nvSpPr>
            <p:spPr>
              <a:xfrm>
                <a:off x="897546" y="1646797"/>
                <a:ext cx="15275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7FFB2-314B-4E72-8818-D7FB88291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46" y="1646797"/>
                <a:ext cx="1527598" cy="215444"/>
              </a:xfrm>
              <a:prstGeom prst="rect">
                <a:avLst/>
              </a:prstGeom>
              <a:blipFill>
                <a:blip r:embed="rId4"/>
                <a:stretch>
                  <a:fillRect l="-7171" t="-25714" r="-35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A8BD53-9EEE-48FF-A79F-9CAA62570306}"/>
              </a:ext>
            </a:extLst>
          </p:cNvPr>
          <p:cNvSpPr txBox="1"/>
          <p:nvPr/>
        </p:nvSpPr>
        <p:spPr>
          <a:xfrm>
            <a:off x="2840182" y="1095970"/>
            <a:ext cx="565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Radians                                 degrees                                 samples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DBB82-6629-4FD0-AD4D-8FD0E73C0E31}"/>
              </a:ext>
            </a:extLst>
          </p:cNvPr>
          <p:cNvSpPr txBox="1"/>
          <p:nvPr/>
        </p:nvSpPr>
        <p:spPr>
          <a:xfrm>
            <a:off x="768926" y="2369127"/>
            <a:ext cx="750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period of these functions?</a:t>
            </a:r>
          </a:p>
          <a:p>
            <a:r>
              <a:rPr lang="en-US" dirty="0"/>
              <a:t>What is the amplitude? </a:t>
            </a:r>
          </a:p>
          <a:p>
            <a:r>
              <a:rPr lang="en-US" dirty="0"/>
              <a:t>How many samples (minimum amount ) is needed to see the smoothing  charts ?</a:t>
            </a:r>
          </a:p>
        </p:txBody>
      </p:sp>
    </p:spTree>
    <p:extLst>
      <p:ext uri="{BB962C8B-B14F-4D97-AF65-F5344CB8AC3E}">
        <p14:creationId xmlns:p14="http://schemas.microsoft.com/office/powerpoint/2010/main" val="3398366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ECD9A-0CB3-4EA6-8C14-0A24C0C63333}"/>
              </a:ext>
            </a:extLst>
          </p:cNvPr>
          <p:cNvSpPr txBox="1"/>
          <p:nvPr/>
        </p:nvSpPr>
        <p:spPr>
          <a:xfrm>
            <a:off x="1661345" y="451777"/>
            <a:ext cx="534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tx1"/>
                </a:solidFill>
              </a:rPr>
              <a:t>Periodic functions – exercises spyder 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D612E2-B676-41DF-893C-F59F4184143E}"/>
                  </a:ext>
                </a:extLst>
              </p:cNvPr>
              <p:cNvSpPr txBox="1"/>
              <p:nvPr/>
            </p:nvSpPr>
            <p:spPr>
              <a:xfrm>
                <a:off x="494335" y="2022338"/>
                <a:ext cx="121020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D612E2-B676-41DF-893C-F59F4184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35" y="2022338"/>
                <a:ext cx="1210203" cy="304186"/>
              </a:xfrm>
              <a:prstGeom prst="rect">
                <a:avLst/>
              </a:prstGeom>
              <a:blipFill>
                <a:blip r:embed="rId3"/>
                <a:stretch>
                  <a:fillRect l="-9045" t="-6000" r="-50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7FFB2-314B-4E72-8818-D7FB882913F9}"/>
                  </a:ext>
                </a:extLst>
              </p:cNvPr>
              <p:cNvSpPr txBox="1"/>
              <p:nvPr/>
            </p:nvSpPr>
            <p:spPr>
              <a:xfrm>
                <a:off x="466009" y="2413347"/>
                <a:ext cx="15275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7FFB2-314B-4E72-8818-D7FB88291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09" y="2413347"/>
                <a:ext cx="1527598" cy="215444"/>
              </a:xfrm>
              <a:prstGeom prst="rect">
                <a:avLst/>
              </a:prstGeom>
              <a:blipFill>
                <a:blip r:embed="rId4"/>
                <a:stretch>
                  <a:fillRect l="-7171" t="-25714" r="-35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A8BD53-9EEE-48FF-A79F-9CAA62570306}"/>
              </a:ext>
            </a:extLst>
          </p:cNvPr>
          <p:cNvSpPr txBox="1"/>
          <p:nvPr/>
        </p:nvSpPr>
        <p:spPr>
          <a:xfrm>
            <a:off x="2824083" y="846672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Radians                                                        degrees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BBFB0-1220-417D-A274-95272AECD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607" y="1079235"/>
            <a:ext cx="2769351" cy="1893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D67AD6-328F-4E20-827E-87D6D76C0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899" y="1131741"/>
            <a:ext cx="2699602" cy="1835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96E86-394E-41B9-82EF-377AC2DEC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381" y="3138696"/>
            <a:ext cx="2699603" cy="185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DEDC3F-B37F-44C9-9477-0A5D4B8F3E9E}"/>
              </a:ext>
            </a:extLst>
          </p:cNvPr>
          <p:cNvSpPr txBox="1"/>
          <p:nvPr/>
        </p:nvSpPr>
        <p:spPr>
          <a:xfrm>
            <a:off x="4762958" y="2888856"/>
            <a:ext cx="1189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1508075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29726-DD9B-4B74-8276-B549C3FDF278}"/>
              </a:ext>
            </a:extLst>
          </p:cNvPr>
          <p:cNvSpPr txBox="1"/>
          <p:nvPr/>
        </p:nvSpPr>
        <p:spPr>
          <a:xfrm>
            <a:off x="1555190" y="672176"/>
            <a:ext cx="339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What is not a function ? </a:t>
            </a:r>
            <a:endParaRPr lang="pt-PT" sz="20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576EEF-512D-44F9-A38D-7CD052805E75}"/>
              </a:ext>
            </a:extLst>
          </p:cNvPr>
          <p:cNvSpPr/>
          <p:nvPr/>
        </p:nvSpPr>
        <p:spPr>
          <a:xfrm>
            <a:off x="5502026" y="757935"/>
            <a:ext cx="33909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(-5,5,100)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(-5,5,100)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X, Y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 = X**2+Y**2 -16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fig, ax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plt.subplots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ax.contour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X,Y,f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,[0])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('circle graph ')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('x', color='#1C2836')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('y', color='#1C2833')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(loc='upper left')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6C7B9-A404-4181-BD99-2A4C79E70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17" y="2424498"/>
            <a:ext cx="2265769" cy="1826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9C824B-8651-4BB6-9046-8A1196991DD1}"/>
              </a:ext>
            </a:extLst>
          </p:cNvPr>
          <p:cNvSpPr txBox="1"/>
          <p:nvPr/>
        </p:nvSpPr>
        <p:spPr>
          <a:xfrm>
            <a:off x="2456330" y="1594260"/>
            <a:ext cx="2267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X^2 +Y^2 = 16</a:t>
            </a:r>
          </a:p>
          <a:p>
            <a:r>
              <a:rPr lang="es-ES" dirty="0"/>
              <a:t>(X-1)**2+(Y+3)**2 =16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42D22-DA45-4389-A0DB-9A61342594A3}"/>
              </a:ext>
            </a:extLst>
          </p:cNvPr>
          <p:cNvSpPr txBox="1"/>
          <p:nvPr/>
        </p:nvSpPr>
        <p:spPr>
          <a:xfrm>
            <a:off x="2456330" y="1256283"/>
            <a:ext cx="148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 equation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BDD3E-415F-4CF8-A17A-CB77B7DA8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203" y="2418147"/>
            <a:ext cx="2558825" cy="18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1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04BDA-3478-4CCA-8DC5-B53F92C9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459" y="747256"/>
            <a:ext cx="1730289" cy="3587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38703-3A96-4638-9263-BE872A4F0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848" y="924299"/>
            <a:ext cx="1564423" cy="3294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D910F2-500F-4344-9DAC-CD0A7C0DD92C}"/>
              </a:ext>
            </a:extLst>
          </p:cNvPr>
          <p:cNvSpPr txBox="1"/>
          <p:nvPr/>
        </p:nvSpPr>
        <p:spPr>
          <a:xfrm>
            <a:off x="1553202" y="476655"/>
            <a:ext cx="3582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What are functions here 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E097F-9B9C-4051-B662-3DEE2BB87C4B}"/>
              </a:ext>
            </a:extLst>
          </p:cNvPr>
          <p:cNvSpPr txBox="1"/>
          <p:nvPr/>
        </p:nvSpPr>
        <p:spPr>
          <a:xfrm>
            <a:off x="1167319" y="1001949"/>
            <a:ext cx="81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18D1D-3C97-4FF2-A443-9B6ED341A123}"/>
              </a:ext>
            </a:extLst>
          </p:cNvPr>
          <p:cNvSpPr txBox="1"/>
          <p:nvPr/>
        </p:nvSpPr>
        <p:spPr>
          <a:xfrm>
            <a:off x="1206424" y="2923284"/>
            <a:ext cx="81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43144-73F3-453B-864B-E2699A69A22B}"/>
              </a:ext>
            </a:extLst>
          </p:cNvPr>
          <p:cNvSpPr txBox="1"/>
          <p:nvPr/>
        </p:nvSpPr>
        <p:spPr>
          <a:xfrm>
            <a:off x="4688083" y="985725"/>
            <a:ext cx="81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64447D-F83B-4BBC-8949-BDE74DAD325F}"/>
              </a:ext>
            </a:extLst>
          </p:cNvPr>
          <p:cNvSpPr txBox="1"/>
          <p:nvPr/>
        </p:nvSpPr>
        <p:spPr>
          <a:xfrm>
            <a:off x="4689675" y="2926516"/>
            <a:ext cx="81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793268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04BDA-3478-4CCA-8DC5-B53F92C9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459" y="747256"/>
            <a:ext cx="1730289" cy="3587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38703-3A96-4638-9263-BE872A4F0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848" y="924299"/>
            <a:ext cx="1564423" cy="3294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D910F2-500F-4344-9DAC-CD0A7C0DD92C}"/>
              </a:ext>
            </a:extLst>
          </p:cNvPr>
          <p:cNvSpPr txBox="1"/>
          <p:nvPr/>
        </p:nvSpPr>
        <p:spPr>
          <a:xfrm>
            <a:off x="1633343" y="535021"/>
            <a:ext cx="3871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What are functions here 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E097F-9B9C-4051-B662-3DEE2BB87C4B}"/>
              </a:ext>
            </a:extLst>
          </p:cNvPr>
          <p:cNvSpPr txBox="1"/>
          <p:nvPr/>
        </p:nvSpPr>
        <p:spPr>
          <a:xfrm>
            <a:off x="1167319" y="1001949"/>
            <a:ext cx="81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18D1D-3C97-4FF2-A443-9B6ED341A123}"/>
              </a:ext>
            </a:extLst>
          </p:cNvPr>
          <p:cNvSpPr txBox="1"/>
          <p:nvPr/>
        </p:nvSpPr>
        <p:spPr>
          <a:xfrm>
            <a:off x="1206424" y="2923284"/>
            <a:ext cx="81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43144-73F3-453B-864B-E2699A69A22B}"/>
              </a:ext>
            </a:extLst>
          </p:cNvPr>
          <p:cNvSpPr txBox="1"/>
          <p:nvPr/>
        </p:nvSpPr>
        <p:spPr>
          <a:xfrm>
            <a:off x="4688083" y="985725"/>
            <a:ext cx="81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64447D-F83B-4BBC-8949-BDE74DAD325F}"/>
              </a:ext>
            </a:extLst>
          </p:cNvPr>
          <p:cNvSpPr txBox="1"/>
          <p:nvPr/>
        </p:nvSpPr>
        <p:spPr>
          <a:xfrm>
            <a:off x="4689675" y="2926516"/>
            <a:ext cx="81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460B2-FD79-45BC-A92B-48E031894825}"/>
              </a:ext>
            </a:extLst>
          </p:cNvPr>
          <p:cNvSpPr txBox="1"/>
          <p:nvPr/>
        </p:nvSpPr>
        <p:spPr>
          <a:xfrm>
            <a:off x="3284134" y="2191932"/>
            <a:ext cx="1071772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BAF1D2-F9D8-427F-81DF-1ADD22746B3C}"/>
              </a:ext>
            </a:extLst>
          </p:cNvPr>
          <p:cNvSpPr txBox="1"/>
          <p:nvPr/>
        </p:nvSpPr>
        <p:spPr>
          <a:xfrm>
            <a:off x="5818043" y="2186550"/>
            <a:ext cx="1071772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98ED8E-AA82-40B3-9A68-E794F74C218F}"/>
              </a:ext>
            </a:extLst>
          </p:cNvPr>
          <p:cNvSpPr txBox="1"/>
          <p:nvPr/>
        </p:nvSpPr>
        <p:spPr>
          <a:xfrm>
            <a:off x="3110917" y="4002731"/>
            <a:ext cx="1277719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Non-Function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B482EA-DEA4-454E-9B89-AA8E6FB901C2}"/>
              </a:ext>
            </a:extLst>
          </p:cNvPr>
          <p:cNvSpPr txBox="1"/>
          <p:nvPr/>
        </p:nvSpPr>
        <p:spPr>
          <a:xfrm>
            <a:off x="5898057" y="4065312"/>
            <a:ext cx="1277719" cy="307777"/>
          </a:xfrm>
          <a:prstGeom prst="rect">
            <a:avLst/>
          </a:prstGeom>
          <a:solidFill>
            <a:srgbClr val="FED58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Non-Function</a:t>
            </a:r>
          </a:p>
        </p:txBody>
      </p:sp>
    </p:spTree>
    <p:extLst>
      <p:ext uri="{BB962C8B-B14F-4D97-AF65-F5344CB8AC3E}">
        <p14:creationId xmlns:p14="http://schemas.microsoft.com/office/powerpoint/2010/main" val="1937558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750549-A234-404D-9BE1-849607255420}"/>
              </a:ext>
            </a:extLst>
          </p:cNvPr>
          <p:cNvSpPr/>
          <p:nvPr/>
        </p:nvSpPr>
        <p:spPr>
          <a:xfrm>
            <a:off x="1012236" y="1285450"/>
            <a:ext cx="741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https://www.smashingmagazine.com/2010/02/applying-mathematics-to-web-design/</a:t>
            </a:r>
            <a:endParaRPr lang="en-US" dirty="0"/>
          </a:p>
          <a:p>
            <a:endParaRPr lang="en-US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136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8E384-8305-4895-8589-813408F5B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Make it work </a:t>
            </a:r>
          </a:p>
          <a:p>
            <a:r>
              <a:rPr lang="en-US" dirty="0">
                <a:solidFill>
                  <a:schemeClr val="bg1"/>
                </a:solidFill>
              </a:rPr>
              <a:t>Make it Right </a:t>
            </a:r>
          </a:p>
          <a:p>
            <a:r>
              <a:rPr lang="en-US" dirty="0">
                <a:solidFill>
                  <a:schemeClr val="bg1"/>
                </a:solidFill>
              </a:rPr>
              <a:t>Make it Fast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28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86004C-6E1A-43B8-95DC-88929575B3B9}"/>
              </a:ext>
            </a:extLst>
          </p:cNvPr>
          <p:cNvSpPr txBox="1"/>
          <p:nvPr/>
        </p:nvSpPr>
        <p:spPr>
          <a:xfrm>
            <a:off x="1092060" y="515950"/>
            <a:ext cx="575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Exponents, logarithms and radicals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4EEC4-D7B2-4BDC-8504-2C14F4FF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9" y="1076854"/>
            <a:ext cx="2801960" cy="19792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2F314A5-B267-46B6-8248-BE499FDEB850}"/>
              </a:ext>
            </a:extLst>
          </p:cNvPr>
          <p:cNvSpPr/>
          <p:nvPr/>
        </p:nvSpPr>
        <p:spPr>
          <a:xfrm>
            <a:off x="355275" y="3097244"/>
            <a:ext cx="22658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(0,8,10)</a:t>
            </a:r>
          </a:p>
          <a:p>
            <a:r>
              <a:rPr lang="en-US" dirty="0"/>
              <a:t>y1 = 2**x -3</a:t>
            </a:r>
          </a:p>
          <a:p>
            <a:r>
              <a:rPr lang="en-US" dirty="0" err="1"/>
              <a:t>plt.plot</a:t>
            </a:r>
            <a:r>
              <a:rPr lang="en-US" dirty="0"/>
              <a:t>(x, y1, ‘-m’)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1A0B3-FD44-4D9E-A30D-4208BDD6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195" y="1110628"/>
            <a:ext cx="2697742" cy="19076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0BFB5-6A27-4DF4-8439-A54889C6F349}"/>
              </a:ext>
            </a:extLst>
          </p:cNvPr>
          <p:cNvSpPr/>
          <p:nvPr/>
        </p:nvSpPr>
        <p:spPr>
          <a:xfrm>
            <a:off x="3151145" y="3097244"/>
            <a:ext cx="28978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(0,100,10)</a:t>
            </a:r>
          </a:p>
          <a:p>
            <a:r>
              <a:rPr lang="en-US" dirty="0"/>
              <a:t>y1 = </a:t>
            </a:r>
            <a:r>
              <a:rPr lang="en-US" dirty="0" err="1"/>
              <a:t>np.sqrt</a:t>
            </a:r>
            <a:r>
              <a:rPr lang="en-US" dirty="0"/>
              <a:t>(x)</a:t>
            </a:r>
          </a:p>
          <a:p>
            <a:r>
              <a:rPr lang="es-ES" dirty="0" err="1"/>
              <a:t>plt.plot</a:t>
            </a:r>
            <a:r>
              <a:rPr lang="es-ES" dirty="0"/>
              <a:t>(x, y1,'-m', </a:t>
            </a:r>
            <a:r>
              <a:rPr lang="es-ES" dirty="0" err="1"/>
              <a:t>label</a:t>
            </a:r>
            <a:r>
              <a:rPr lang="es-ES" dirty="0"/>
              <a:t>='y=</a:t>
            </a:r>
            <a:r>
              <a:rPr lang="es-ES" dirty="0" err="1"/>
              <a:t>sqrt</a:t>
            </a:r>
            <a:r>
              <a:rPr lang="es-ES" dirty="0"/>
              <a:t>(x)')</a:t>
            </a:r>
            <a:endParaRPr lang="en-US" dirty="0"/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9C7A4-BFD9-4FD8-BE53-7937BC3EE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6" y="1076854"/>
            <a:ext cx="2789410" cy="19792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BB692B-4600-4110-82BF-009B41F2D5D5}"/>
              </a:ext>
            </a:extLst>
          </p:cNvPr>
          <p:cNvSpPr/>
          <p:nvPr/>
        </p:nvSpPr>
        <p:spPr>
          <a:xfrm>
            <a:off x="6185515" y="3097244"/>
            <a:ext cx="28790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np.linspace</a:t>
            </a:r>
            <a:r>
              <a:rPr lang="en-US" dirty="0"/>
              <a:t>(0,100,10)</a:t>
            </a:r>
          </a:p>
          <a:p>
            <a:r>
              <a:rPr lang="en-US" dirty="0"/>
              <a:t>y1 = np.log(x)</a:t>
            </a:r>
          </a:p>
          <a:p>
            <a:r>
              <a:rPr lang="en-US" dirty="0" err="1"/>
              <a:t>plt.plot</a:t>
            </a:r>
            <a:r>
              <a:rPr lang="en-US" dirty="0"/>
              <a:t>(x, y1,'-m', label='y=log(x)’)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7860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643C6-381A-4D7E-8551-CA4F79CF1184}"/>
              </a:ext>
            </a:extLst>
          </p:cNvPr>
          <p:cNvSpPr txBox="1"/>
          <p:nvPr/>
        </p:nvSpPr>
        <p:spPr>
          <a:xfrm>
            <a:off x="796455" y="637999"/>
            <a:ext cx="4215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functions for comparisons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543336-959C-4623-9867-F9C772D6CEB2}"/>
              </a:ext>
            </a:extLst>
          </p:cNvPr>
          <p:cNvSpPr/>
          <p:nvPr/>
        </p:nvSpPr>
        <p:spPr>
          <a:xfrm>
            <a:off x="5142551" y="441274"/>
            <a:ext cx="3557990" cy="42934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(0,3,10)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y1 = 2**x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y2 = 3**x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y3 = (2**x) +4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y4 = (2**(x-1))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(x,y1, 'm', label= '2**x')  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y2, '-b', label= '3**x')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y3, '-r', label= '(2**x) +4')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(x, y4, label= '(2**(x-1))')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(‘ Exponential function')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(loc='upper left')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B4C60-110A-4C55-844F-67CF81BCA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2" y="990117"/>
            <a:ext cx="4552950" cy="33147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10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rgbClr val="FFFF00"/>
                </a:solidFill>
                <a:latin typeface="Courier Std" panose="02070409020205020404" pitchFamily="49" charset="0"/>
              </a:rPr>
              <a:t>&lt;Trigonometry&gt; </a:t>
            </a:r>
            <a:endParaRPr lang="pt-PT" sz="3750" dirty="0">
              <a:solidFill>
                <a:srgbClr val="FFFF00"/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2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ECD9A-0CB3-4EA6-8C14-0A24C0C63333}"/>
              </a:ext>
            </a:extLst>
          </p:cNvPr>
          <p:cNvSpPr txBox="1"/>
          <p:nvPr/>
        </p:nvSpPr>
        <p:spPr>
          <a:xfrm>
            <a:off x="1448594" y="519919"/>
            <a:ext cx="334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/>
                </a:solidFill>
              </a:rPr>
              <a:t>Trigonometric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76313-CD0F-4982-B86B-A3D92055B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82" t="6584" r="3729" b="5237"/>
          <a:stretch/>
        </p:blipFill>
        <p:spPr>
          <a:xfrm>
            <a:off x="959797" y="2689303"/>
            <a:ext cx="3822276" cy="1882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669A4D-2BBB-4C41-A309-EF2845E03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t="11820" r="73229" b="8575"/>
          <a:stretch/>
        </p:blipFill>
        <p:spPr>
          <a:xfrm>
            <a:off x="2268641" y="924132"/>
            <a:ext cx="1522837" cy="1699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55EE47-0593-424E-BB7E-0A0D15D7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841" y="444033"/>
            <a:ext cx="1961132" cy="944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281B31-771E-4EF5-AE83-BDFFB2F24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060" y="1554661"/>
            <a:ext cx="2277881" cy="1402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12A477-8AA2-4543-AB61-D8C29F7BF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866" y="3030444"/>
            <a:ext cx="2613998" cy="1555676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2029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9C838F-3013-4A2C-B8A1-0C1AA33A4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48" y="830490"/>
            <a:ext cx="1704962" cy="3591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FB4E3-0CA2-4B93-A193-6FEC41027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504" y="726826"/>
            <a:ext cx="2235847" cy="3798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F6129D-41BB-44CC-9371-87117F39E0B5}"/>
              </a:ext>
            </a:extLst>
          </p:cNvPr>
          <p:cNvSpPr txBox="1"/>
          <p:nvPr/>
        </p:nvSpPr>
        <p:spPr>
          <a:xfrm>
            <a:off x="1414532" y="326118"/>
            <a:ext cx="41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Trigonometry  – examples</a:t>
            </a:r>
            <a:r>
              <a:rPr lang="en-US" dirty="0"/>
              <a:t>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1974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9C838F-3013-4A2C-B8A1-0C1AA33A4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05" y="940768"/>
            <a:ext cx="1704962" cy="3591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FB4E3-0CA2-4B93-A193-6FEC41027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284" y="779217"/>
            <a:ext cx="2235847" cy="3798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F6129D-41BB-44CC-9371-87117F39E0B5}"/>
              </a:ext>
            </a:extLst>
          </p:cNvPr>
          <p:cNvSpPr txBox="1"/>
          <p:nvPr/>
        </p:nvSpPr>
        <p:spPr>
          <a:xfrm>
            <a:off x="1741394" y="326118"/>
            <a:ext cx="41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Trigonometry  – examples</a:t>
            </a:r>
            <a:r>
              <a:rPr lang="en-US" dirty="0"/>
              <a:t>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A76E5-F86E-4F97-99A9-EE9227B992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66"/>
          <a:stretch/>
        </p:blipFill>
        <p:spPr>
          <a:xfrm>
            <a:off x="2717485" y="1781556"/>
            <a:ext cx="1381258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16DAA-C323-4A3B-B517-A7AAF4D1A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258" y="1721362"/>
            <a:ext cx="1612455" cy="4163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3EEAF8-C29D-48EE-BA6B-316AB7D95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286" y="3650905"/>
            <a:ext cx="1612455" cy="416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24F91-79BC-409C-843A-6B2D4F65C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0776" y="3682560"/>
            <a:ext cx="1381258" cy="403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CC0F99-133D-4830-9375-29684AA32811}"/>
              </a:ext>
            </a:extLst>
          </p:cNvPr>
          <p:cNvSpPr txBox="1"/>
          <p:nvPr/>
        </p:nvSpPr>
        <p:spPr>
          <a:xfrm>
            <a:off x="3108900" y="2153899"/>
            <a:ext cx="946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#31.96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A6D288-19A8-4C7E-B9AB-F52A824CFC23}"/>
              </a:ext>
            </a:extLst>
          </p:cNvPr>
          <p:cNvSpPr txBox="1"/>
          <p:nvPr/>
        </p:nvSpPr>
        <p:spPr>
          <a:xfrm>
            <a:off x="6788485" y="2178137"/>
            <a:ext cx="946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#8.17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EA07BE-CB07-4080-84C6-36E69212221D}"/>
              </a:ext>
            </a:extLst>
          </p:cNvPr>
          <p:cNvSpPr txBox="1"/>
          <p:nvPr/>
        </p:nvSpPr>
        <p:spPr>
          <a:xfrm>
            <a:off x="3046700" y="4093393"/>
            <a:ext cx="946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#26.1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204694-D2C9-4AE1-A530-71E55B299113}"/>
              </a:ext>
            </a:extLst>
          </p:cNvPr>
          <p:cNvSpPr txBox="1"/>
          <p:nvPr/>
        </p:nvSpPr>
        <p:spPr>
          <a:xfrm>
            <a:off x="7134508" y="4166022"/>
            <a:ext cx="946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#16.7</a:t>
            </a:r>
          </a:p>
        </p:txBody>
      </p:sp>
    </p:spTree>
    <p:extLst>
      <p:ext uri="{BB962C8B-B14F-4D97-AF65-F5344CB8AC3E}">
        <p14:creationId xmlns:p14="http://schemas.microsoft.com/office/powerpoint/2010/main" val="2270207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35F6D0-5307-432C-A3BC-906914FF907B}"/>
                  </a:ext>
                </a:extLst>
              </p:cNvPr>
              <p:cNvSpPr txBox="1"/>
              <p:nvPr/>
            </p:nvSpPr>
            <p:spPr>
              <a:xfrm>
                <a:off x="2584692" y="2809763"/>
                <a:ext cx="1759414" cy="1334981"/>
              </a:xfrm>
              <a:prstGeom prst="rect">
                <a:avLst/>
              </a:prstGeom>
              <a:solidFill>
                <a:srgbClr val="FED58A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45</a:t>
                </a:r>
                <a:r>
                  <a:rPr lang="el-GR" dirty="0"/>
                  <a:t>°</a:t>
                </a:r>
                <a:r>
                  <a:rPr lang="en-US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den>
                    </m:f>
                  </m:oMath>
                </a14:m>
                <a:r>
                  <a:rPr lang="en-US" dirty="0"/>
                  <a:t> rad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150</a:t>
                </a:r>
                <a:r>
                  <a:rPr lang="el-GR" dirty="0"/>
                  <a:t>°</a:t>
                </a:r>
                <a:r>
                  <a:rPr lang="en-US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180</m:t>
                        </m:r>
                      </m:den>
                    </m:f>
                  </m:oMath>
                </a14:m>
                <a:r>
                  <a:rPr lang="en-US" dirty="0"/>
                  <a:t> rad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br>
                  <a:rPr lang="el-GR" dirty="0"/>
                </a:b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35F6D0-5307-432C-A3BC-906914FF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92" y="2809763"/>
                <a:ext cx="1759414" cy="1334981"/>
              </a:xfrm>
              <a:prstGeom prst="rect">
                <a:avLst/>
              </a:prstGeom>
              <a:blipFill>
                <a:blip r:embed="rId3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FA09E9-9EFE-4C74-80D7-DA335CC27419}"/>
                  </a:ext>
                </a:extLst>
              </p:cNvPr>
              <p:cNvSpPr txBox="1"/>
              <p:nvPr/>
            </p:nvSpPr>
            <p:spPr>
              <a:xfrm>
                <a:off x="4451954" y="2796746"/>
                <a:ext cx="1759414" cy="1361014"/>
              </a:xfrm>
              <a:prstGeom prst="rect">
                <a:avLst/>
              </a:prstGeom>
              <a:solidFill>
                <a:srgbClr val="FED58A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rad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dirty="0"/>
                          <m:t>rad</m:t>
                        </m:r>
                      </m:den>
                    </m:f>
                  </m:oMath>
                </a14:m>
                <a:r>
                  <a:rPr lang="en-US" dirty="0"/>
                  <a:t> = 45</a:t>
                </a:r>
                <a:r>
                  <a:rPr lang="el-GR" dirty="0"/>
                  <a:t>°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60</a:t>
                </a:r>
                <a:r>
                  <a:rPr lang="el-GR" dirty="0"/>
                  <a:t>°</a:t>
                </a:r>
                <a:r>
                  <a:rPr lang="en-US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180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dirty="0"/>
                          <m:t>rad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br>
                  <a:rPr lang="el-GR" dirty="0"/>
                </a:br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FA09E9-9EFE-4C74-80D7-DA335CC27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954" y="2796746"/>
                <a:ext cx="1759414" cy="1361014"/>
              </a:xfrm>
              <a:prstGeom prst="rect">
                <a:avLst/>
              </a:prstGeom>
              <a:blipFill>
                <a:blip r:embed="rId4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B24AE91D-04BE-48F6-B85B-B9E6E8FE57A1}"/>
              </a:ext>
            </a:extLst>
          </p:cNvPr>
          <p:cNvSpPr/>
          <p:nvPr/>
        </p:nvSpPr>
        <p:spPr>
          <a:xfrm>
            <a:off x="1881594" y="2827056"/>
            <a:ext cx="249798" cy="248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1B34ADB-DEF9-43BE-B341-96DF9773CFFF}"/>
              </a:ext>
            </a:extLst>
          </p:cNvPr>
          <p:cNvSpPr/>
          <p:nvPr/>
        </p:nvSpPr>
        <p:spPr>
          <a:xfrm>
            <a:off x="685531" y="1701916"/>
            <a:ext cx="249798" cy="248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CB42F5-67B3-4DC8-839A-CE7441B54120}"/>
              </a:ext>
            </a:extLst>
          </p:cNvPr>
          <p:cNvSpPr/>
          <p:nvPr/>
        </p:nvSpPr>
        <p:spPr>
          <a:xfrm>
            <a:off x="685531" y="2827056"/>
            <a:ext cx="249798" cy="248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BBD149-43AC-4B04-A225-DD848F958AFA}"/>
              </a:ext>
            </a:extLst>
          </p:cNvPr>
          <p:cNvCxnSpPr>
            <a:stCxn id="31" idx="6"/>
            <a:endCxn id="10" idx="2"/>
          </p:cNvCxnSpPr>
          <p:nvPr/>
        </p:nvCxnSpPr>
        <p:spPr>
          <a:xfrm>
            <a:off x="935329" y="2951442"/>
            <a:ext cx="94626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5EE4693-BABE-419C-B529-ADAD58FF20CA}"/>
              </a:ext>
            </a:extLst>
          </p:cNvPr>
          <p:cNvCxnSpPr>
            <a:stCxn id="30" idx="4"/>
            <a:endCxn id="31" idx="0"/>
          </p:cNvCxnSpPr>
          <p:nvPr/>
        </p:nvCxnSpPr>
        <p:spPr>
          <a:xfrm>
            <a:off x="810430" y="1950687"/>
            <a:ext cx="0" cy="8763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3402AFF-DEF2-470F-82D6-01BEE53308A9}"/>
              </a:ext>
            </a:extLst>
          </p:cNvPr>
          <p:cNvSpPr/>
          <p:nvPr/>
        </p:nvSpPr>
        <p:spPr>
          <a:xfrm>
            <a:off x="932599" y="1858866"/>
            <a:ext cx="1032999" cy="968189"/>
          </a:xfrm>
          <a:custGeom>
            <a:avLst/>
            <a:gdLst>
              <a:gd name="connsiteX0" fmla="*/ 0 w 1143000"/>
              <a:gd name="connsiteY0" fmla="*/ 0 h 1075765"/>
              <a:gd name="connsiteX1" fmla="*/ 753035 w 1143000"/>
              <a:gd name="connsiteY1" fmla="*/ 282389 h 1075765"/>
              <a:gd name="connsiteX2" fmla="*/ 1143000 w 1143000"/>
              <a:gd name="connsiteY2" fmla="*/ 1075765 h 107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1075765">
                <a:moveTo>
                  <a:pt x="0" y="0"/>
                </a:moveTo>
                <a:cubicBezTo>
                  <a:pt x="281267" y="51547"/>
                  <a:pt x="562535" y="103095"/>
                  <a:pt x="753035" y="282389"/>
                </a:cubicBezTo>
                <a:cubicBezTo>
                  <a:pt x="943535" y="461683"/>
                  <a:pt x="1066800" y="942415"/>
                  <a:pt x="1143000" y="1075765"/>
                </a:cubicBezTo>
              </a:path>
            </a:pathLst>
          </a:cu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A85F69-124A-41D4-B2B3-976B8E4103BC}"/>
              </a:ext>
            </a:extLst>
          </p:cNvPr>
          <p:cNvSpPr/>
          <p:nvPr/>
        </p:nvSpPr>
        <p:spPr>
          <a:xfrm>
            <a:off x="7164633" y="2846069"/>
            <a:ext cx="249798" cy="248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1585C66-B7F6-43B0-BB49-AA9E3B6B8487}"/>
              </a:ext>
            </a:extLst>
          </p:cNvPr>
          <p:cNvSpPr/>
          <p:nvPr/>
        </p:nvSpPr>
        <p:spPr>
          <a:xfrm>
            <a:off x="7149608" y="1734480"/>
            <a:ext cx="249798" cy="248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B5D4243-CD71-4C73-B6E2-58F85F42EF0D}"/>
              </a:ext>
            </a:extLst>
          </p:cNvPr>
          <p:cNvCxnSpPr>
            <a:cxnSpLocks/>
            <a:stCxn id="44" idx="4"/>
            <a:endCxn id="43" idx="0"/>
          </p:cNvCxnSpPr>
          <p:nvPr/>
        </p:nvCxnSpPr>
        <p:spPr>
          <a:xfrm>
            <a:off x="7274507" y="1983251"/>
            <a:ext cx="15025" cy="862818"/>
          </a:xfrm>
          <a:prstGeom prst="line">
            <a:avLst/>
          </a:prstGeom>
          <a:ln w="1905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74856E1-5869-4264-9D72-ACAB62219817}"/>
              </a:ext>
            </a:extLst>
          </p:cNvPr>
          <p:cNvSpPr txBox="1"/>
          <p:nvPr/>
        </p:nvSpPr>
        <p:spPr>
          <a:xfrm>
            <a:off x="300764" y="3239827"/>
            <a:ext cx="2093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Observer’s perspective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F4F8EB-6A35-468F-A60E-23E8DD00FA47}"/>
              </a:ext>
            </a:extLst>
          </p:cNvPr>
          <p:cNvSpPr txBox="1"/>
          <p:nvPr/>
        </p:nvSpPr>
        <p:spPr>
          <a:xfrm>
            <a:off x="6450363" y="3241617"/>
            <a:ext cx="1990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Driver’s perspective 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F94DB1-AD4B-4CC5-A077-8C913D950E84}"/>
              </a:ext>
            </a:extLst>
          </p:cNvPr>
          <p:cNvCxnSpPr/>
          <p:nvPr/>
        </p:nvCxnSpPr>
        <p:spPr>
          <a:xfrm flipV="1">
            <a:off x="1076497" y="2535735"/>
            <a:ext cx="266093" cy="255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3FCF0C-9AA6-405F-BF8B-0B650FBB174C}"/>
              </a:ext>
            </a:extLst>
          </p:cNvPr>
          <p:cNvCxnSpPr>
            <a:cxnSpLocks/>
          </p:cNvCxnSpPr>
          <p:nvPr/>
        </p:nvCxnSpPr>
        <p:spPr>
          <a:xfrm flipV="1">
            <a:off x="7681984" y="2312719"/>
            <a:ext cx="0" cy="393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A39F5FC-6009-4D01-8EB6-5966FB18CB51}"/>
              </a:ext>
            </a:extLst>
          </p:cNvPr>
          <p:cNvSpPr txBox="1"/>
          <p:nvPr/>
        </p:nvSpPr>
        <p:spPr>
          <a:xfrm>
            <a:off x="1653988" y="1771213"/>
            <a:ext cx="363833" cy="30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566FB7-ED73-4509-80F3-94710B354317}"/>
              </a:ext>
            </a:extLst>
          </p:cNvPr>
          <p:cNvSpPr txBox="1"/>
          <p:nvPr/>
        </p:nvSpPr>
        <p:spPr>
          <a:xfrm>
            <a:off x="6790469" y="2220687"/>
            <a:ext cx="25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7D9C8D-FE73-4800-A685-5B0C0A608258}"/>
              </a:ext>
            </a:extLst>
          </p:cNvPr>
          <p:cNvSpPr txBox="1"/>
          <p:nvPr/>
        </p:nvSpPr>
        <p:spPr>
          <a:xfrm>
            <a:off x="524610" y="2227958"/>
            <a:ext cx="3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BD5A7F-0E0D-4E42-97AF-A0BBF2A80373}"/>
              </a:ext>
            </a:extLst>
          </p:cNvPr>
          <p:cNvSpPr/>
          <p:nvPr/>
        </p:nvSpPr>
        <p:spPr>
          <a:xfrm>
            <a:off x="4343990" y="1429013"/>
            <a:ext cx="19752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Radians to degrees </a:t>
            </a:r>
          </a:p>
          <a:p>
            <a:endParaRPr lang="en-US" dirty="0"/>
          </a:p>
          <a:p>
            <a:r>
              <a:rPr lang="el-GR" dirty="0"/>
              <a:t>360°=</a:t>
            </a:r>
            <a:r>
              <a:rPr lang="" dirty="0"/>
              <a:t> </a:t>
            </a:r>
            <a:r>
              <a:rPr lang="el-GR" dirty="0"/>
              <a:t>2π </a:t>
            </a:r>
            <a:r>
              <a:rPr lang="en-US" dirty="0"/>
              <a:t>radians</a:t>
            </a:r>
          </a:p>
          <a:p>
            <a:r>
              <a:rPr lang="el-GR" dirty="0"/>
              <a:t>180°=</a:t>
            </a:r>
            <a:r>
              <a:rPr lang="" dirty="0"/>
              <a:t> </a:t>
            </a:r>
            <a:r>
              <a:rPr lang="el-GR" dirty="0"/>
              <a:t>π </a:t>
            </a:r>
            <a:r>
              <a:rPr lang="en-US" dirty="0"/>
              <a:t>radians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Examples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BB795F-24B8-4999-A8D2-557C39420F82}"/>
              </a:ext>
            </a:extLst>
          </p:cNvPr>
          <p:cNvSpPr/>
          <p:nvPr/>
        </p:nvSpPr>
        <p:spPr>
          <a:xfrm>
            <a:off x="2560877" y="1429927"/>
            <a:ext cx="17206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Degrees to radians </a:t>
            </a:r>
          </a:p>
          <a:p>
            <a:endParaRPr lang="en-US" dirty="0"/>
          </a:p>
          <a:p>
            <a:r>
              <a:rPr lang="el-GR" dirty="0"/>
              <a:t>360°=</a:t>
            </a:r>
            <a:r>
              <a:rPr lang="" dirty="0"/>
              <a:t> </a:t>
            </a:r>
            <a:r>
              <a:rPr lang="el-GR" dirty="0"/>
              <a:t>2π </a:t>
            </a:r>
            <a:r>
              <a:rPr lang="en-US" dirty="0"/>
              <a:t>radians</a:t>
            </a:r>
          </a:p>
          <a:p>
            <a:r>
              <a:rPr lang="el-GR" dirty="0"/>
              <a:t>180°=</a:t>
            </a:r>
            <a:r>
              <a:rPr lang="" dirty="0"/>
              <a:t> </a:t>
            </a:r>
            <a:r>
              <a:rPr lang="el-GR" dirty="0"/>
              <a:t>π </a:t>
            </a:r>
            <a:r>
              <a:rPr lang="en-US" dirty="0"/>
              <a:t>radians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Examples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B5D9B2-A8DB-4BAA-B901-4D967937E825}"/>
              </a:ext>
            </a:extLst>
          </p:cNvPr>
          <p:cNvSpPr txBox="1"/>
          <p:nvPr/>
        </p:nvSpPr>
        <p:spPr>
          <a:xfrm>
            <a:off x="1821486" y="500771"/>
            <a:ext cx="335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Radians and Degrees </a:t>
            </a:r>
          </a:p>
        </p:txBody>
      </p:sp>
    </p:spTree>
    <p:extLst>
      <p:ext uri="{BB962C8B-B14F-4D97-AF65-F5344CB8AC3E}">
        <p14:creationId xmlns:p14="http://schemas.microsoft.com/office/powerpoint/2010/main" val="297734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lysses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4068</TotalTime>
  <Words>1161</Words>
  <Application>Microsoft Office PowerPoint</Application>
  <PresentationFormat>On-screen Show (16:9)</PresentationFormat>
  <Paragraphs>207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 Light</vt:lpstr>
      <vt:lpstr>Georgia</vt:lpstr>
      <vt:lpstr>Cambria Math</vt:lpstr>
      <vt:lpstr>Calibri</vt:lpstr>
      <vt:lpstr>Courier New</vt:lpstr>
      <vt:lpstr>Courier Std</vt:lpstr>
      <vt:lpstr>Nunito Sans</vt:lpstr>
      <vt:lpstr>Ulysses template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Joseanne cristina Ocroch viana</dc:creator>
  <cp:lastModifiedBy>Joseanne cristina Ocroch viana</cp:lastModifiedBy>
  <cp:revision>225</cp:revision>
  <dcterms:created xsi:type="dcterms:W3CDTF">2020-10-10T16:39:26Z</dcterms:created>
  <dcterms:modified xsi:type="dcterms:W3CDTF">2021-01-10T10:41:39Z</dcterms:modified>
</cp:coreProperties>
</file>